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65" r:id="rId3"/>
    <p:sldId id="270" r:id="rId4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90FA"/>
    <a:srgbClr val="FFFFFF"/>
    <a:srgbClr val="7030A0"/>
    <a:srgbClr val="FCE0EE"/>
    <a:srgbClr val="F7A3CD"/>
    <a:srgbClr val="F4A3CD"/>
    <a:srgbClr val="009900"/>
    <a:srgbClr val="FAC6E0"/>
    <a:srgbClr val="ECD7FD"/>
    <a:srgbClr val="F61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20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800" cy="46800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1.xml" /><Relationship Id="rId7" Type="http://schemas.openxmlformats.org/officeDocument/2006/relationships/theme" Target="theme/theme1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2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077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25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408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2" pos="68" userDrawn="1">
          <p15:clr>
            <a:srgbClr val="F26B43"/>
          </p15:clr>
        </p15:guide>
        <p15:guide id="3" pos="4694" userDrawn="1">
          <p15:clr>
            <a:srgbClr val="F26B43"/>
          </p15:clr>
        </p15:guide>
        <p15:guide id="4" orient="horz" pos="666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609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>
          <p15:clr>
            <a:srgbClr val="F26B43"/>
          </p15:clr>
        </p15:guide>
        <p15:guide id="2" pos="68">
          <p15:clr>
            <a:srgbClr val="F26B43"/>
          </p15:clr>
        </p15:guide>
        <p15:guide id="3" pos="4694">
          <p15:clr>
            <a:srgbClr val="F26B43"/>
          </p15:clr>
        </p15:guide>
        <p15:guide id="4" orient="horz" pos="666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プレースホルダー 76"/>
          <p:cNvSpPr txBox="1">
            <a:spLocks/>
          </p:cNvSpPr>
          <p:nvPr/>
        </p:nvSpPr>
        <p:spPr>
          <a:xfrm>
            <a:off x="4390" y="763346"/>
            <a:ext cx="7555285" cy="1508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8000" b="1" kern="1200">
                <a:solidFill>
                  <a:srgbClr val="37587D"/>
                </a:solidFill>
                <a:effectLst>
                  <a:glow rad="2032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755934" rtl="0" eaLnBrk="1" fontAlgn="auto" latinLnBrk="0" hangingPunct="1">
              <a:lnSpc>
                <a:spcPts val="45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3600" dirty="0">
                <a:solidFill>
                  <a:srgbClr val="7030A0"/>
                </a:solidFill>
                <a:effectLst>
                  <a:glow rad="203200">
                    <a:sysClr val="window" lastClr="FFFFFF"/>
                  </a:glo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全年齢向け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glow rad="203200">
                  <a:sysClr val="window" lastClr="FFFFFF"/>
                </a:glow>
              </a:effectLst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marR="0" lvl="0" indent="0" algn="ctr" defTabSz="755934" rtl="0" eaLnBrk="1" fontAlgn="auto" latinLnBrk="0" hangingPunct="1">
              <a:lnSpc>
                <a:spcPts val="45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75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glow rad="203200">
                    <a:sysClr val="window" lastClr="FFFFFF"/>
                  </a:glow>
                </a:effectLst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再就職支援セミナー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07" y="-16576"/>
            <a:ext cx="7560000" cy="62630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rgbClr val="ECD7FD"/>
              </a:gs>
              <a:gs pos="83000">
                <a:srgbClr val="ECD7FD"/>
              </a:gs>
              <a:gs pos="100000">
                <a:srgbClr val="ECD7FD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3409" y="2601122"/>
            <a:ext cx="7563084" cy="8090691"/>
          </a:xfrm>
          <a:prstGeom prst="rect">
            <a:avLst/>
          </a:prstGeom>
          <a:gradFill>
            <a:gsLst>
              <a:gs pos="48000">
                <a:schemeClr val="accent1">
                  <a:lumMod val="5000"/>
                  <a:lumOff val="95000"/>
                </a:schemeClr>
              </a:gs>
              <a:gs pos="0">
                <a:srgbClr val="ECD7FD"/>
              </a:gs>
              <a:gs pos="83000">
                <a:srgbClr val="ECD7FD"/>
              </a:gs>
              <a:gs pos="100000">
                <a:srgbClr val="ECD7FD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EF4A8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63929" y="2763916"/>
            <a:ext cx="7020437" cy="7207191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7030A0"/>
              </a:solidFill>
            </a:endParaRPr>
          </a:p>
        </p:txBody>
      </p:sp>
      <p:sp>
        <p:nvSpPr>
          <p:cNvPr id="5" name="星 7 4"/>
          <p:cNvSpPr/>
          <p:nvPr/>
        </p:nvSpPr>
        <p:spPr>
          <a:xfrm rot="1236581">
            <a:off x="4632934" y="62635"/>
            <a:ext cx="2888427" cy="1424363"/>
          </a:xfrm>
          <a:prstGeom prst="star7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>
              <a:spcBef>
                <a:spcPct val="0"/>
              </a:spcBef>
            </a:pP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完全予約制</a:t>
            </a:r>
          </a:p>
          <a:p>
            <a:pPr algn="ctr">
              <a:spcBef>
                <a:spcPct val="0"/>
              </a:spcBef>
            </a:pP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参加費無料！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172" t="-16886" r="-20816" b="-21001"/>
          <a:stretch/>
        </p:blipFill>
        <p:spPr>
          <a:xfrm>
            <a:off x="17846" y="534290"/>
            <a:ext cx="1019897" cy="985095"/>
          </a:xfrm>
          <a:prstGeom prst="ellipse">
            <a:avLst/>
          </a:prstGeom>
        </p:spPr>
      </p:pic>
      <p:sp>
        <p:nvSpPr>
          <p:cNvPr id="32" name="Text Box 31"/>
          <p:cNvSpPr>
            <a:spLocks noChangeArrowheads="1"/>
          </p:cNvSpPr>
          <p:nvPr/>
        </p:nvSpPr>
        <p:spPr bwMode="auto">
          <a:xfrm>
            <a:off x="257162" y="10088288"/>
            <a:ext cx="6376975" cy="398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千葉県ジョブサポートセンターは、千葉県と国（ハローワーク）が協力して、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再就職に向けた様々な支援をワンストップで行う「総合支援施設」です。</a:t>
            </a:r>
            <a:r>
              <a:rPr lang="en-US" altLang="ja-JP" sz="1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https://www.chiba-job.com/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FCCC8A83-0E80-4CCD-A088-2314574FE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0017" y="10012524"/>
            <a:ext cx="585880" cy="585880"/>
          </a:xfrm>
          <a:prstGeom prst="rect">
            <a:avLst/>
          </a:prstGeom>
          <a:ln>
            <a:noFill/>
          </a:ln>
        </p:spPr>
      </p:pic>
      <p:sp>
        <p:nvSpPr>
          <p:cNvPr id="35" name="テキスト プレースホルダー 84"/>
          <p:cNvSpPr txBox="1">
            <a:spLocks/>
          </p:cNvSpPr>
          <p:nvPr/>
        </p:nvSpPr>
        <p:spPr>
          <a:xfrm>
            <a:off x="108077" y="-14615"/>
            <a:ext cx="5314612" cy="624341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NoShape">
              <a:avLst/>
            </a:prstTxWarp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2800" b="0" kern="120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主催：白井市、千葉県ジョブサポートセンター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共催：鎌ケ谷市、印西市、我孫子市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135788" y="3574703"/>
            <a:ext cx="6581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就職活動についてお悩みの人</a:t>
            </a:r>
            <a:r>
              <a:rPr kumimoji="1" lang="ja-JP" altLang="en-US" sz="1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（在職・求職中は問いません）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168814" y="4575898"/>
            <a:ext cx="3905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すぐに役立つ就活スキル</a:t>
            </a:r>
          </a:p>
        </p:txBody>
      </p:sp>
      <p:sp>
        <p:nvSpPr>
          <p:cNvPr id="55" name="テキスト プレースホルダー 97"/>
          <p:cNvSpPr txBox="1">
            <a:spLocks/>
          </p:cNvSpPr>
          <p:nvPr/>
        </p:nvSpPr>
        <p:spPr>
          <a:xfrm>
            <a:off x="1330180" y="4949532"/>
            <a:ext cx="6288991" cy="9262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400" b="0" kern="120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ja-JP" altLang="en-US" sz="1600" dirty="0">
                <a:solidFill>
                  <a:sysClr val="windowText" lastClr="000000"/>
                </a:solidFill>
              </a:rPr>
              <a:t>社会環境、労働市場の現状理解</a:t>
            </a: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ja-JP" altLang="en-US" sz="1600" dirty="0">
                <a:solidFill>
                  <a:sysClr val="windowText" lastClr="000000"/>
                </a:solidFill>
              </a:rPr>
              <a:t>自分に向き合い働き方を再検討する</a:t>
            </a: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ja-JP" altLang="en-US" sz="1600" dirty="0">
                <a:solidFill>
                  <a:sysClr val="windowText" lastClr="000000"/>
                </a:solidFill>
              </a:rPr>
              <a:t>応募書類作成や面接時に繋がる自己</a:t>
            </a:r>
            <a:r>
              <a:rPr lang="en-US" altLang="ja-JP" sz="1600" dirty="0">
                <a:solidFill>
                  <a:sysClr val="windowText" lastClr="000000"/>
                </a:solidFill>
              </a:rPr>
              <a:t>PR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を考える</a:t>
            </a:r>
          </a:p>
        </p:txBody>
      </p:sp>
      <p:sp>
        <p:nvSpPr>
          <p:cNvPr id="34" name="Text Box 4"/>
          <p:cNvSpPr>
            <a:spLocks noChangeArrowheads="1"/>
          </p:cNvSpPr>
          <p:nvPr/>
        </p:nvSpPr>
        <p:spPr bwMode="auto">
          <a:xfrm>
            <a:off x="-75467" y="2107180"/>
            <a:ext cx="7694638" cy="533927"/>
          </a:xfrm>
          <a:prstGeom prst="rect">
            <a:avLst/>
          </a:prstGeom>
          <a:noFill/>
          <a:ln w="12600" algn="ctr">
            <a:noFill/>
            <a:miter lim="800000"/>
            <a:headEnd/>
            <a:tailEnd/>
          </a:ln>
        </p:spPr>
        <p:txBody>
          <a:bodyPr wrap="square" lIns="72000" tIns="8640" rIns="72000" bIns="8640" anchor="ctr" anchorCtr="1">
            <a:noAutofit/>
          </a:bodyPr>
          <a:lstStyle>
            <a:lvl1pPr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defTabSz="914400">
              <a:lnSpc>
                <a:spcPts val="1200"/>
              </a:lnSpc>
              <a:spcBef>
                <a:spcPts val="625"/>
              </a:spcBef>
              <a:buFontTx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求職活動証明スタンプ対象セミナーです。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914400">
              <a:lnSpc>
                <a:spcPts val="1200"/>
              </a:lnSpc>
              <a:spcBef>
                <a:spcPts val="625"/>
              </a:spcBef>
              <a:buFontTx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「雇用保険受給資格者証」を当日ご持参ください。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168813" y="6301184"/>
            <a:ext cx="425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白井市役所東庁舎１階　会議室１０１</a:t>
            </a:r>
            <a:endParaRPr kumimoji="1" lang="en-US" altLang="ja-JP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195772" y="6635967"/>
            <a:ext cx="1769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5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白井市復１１２３</a:t>
            </a:r>
            <a:endParaRPr kumimoji="1" lang="en-US" altLang="ja-JP" sz="150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194406" y="6917290"/>
            <a:ext cx="32226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5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白井駅から徒歩１５分</a:t>
            </a:r>
            <a:endParaRPr kumimoji="1" lang="en-US" altLang="ja-JP" sz="150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69320" y="9201537"/>
            <a:ext cx="26308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白井市産業振興課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69320" y="9498065"/>
            <a:ext cx="3087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en-US" altLang="ja-JP" sz="32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047-401-4641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158836" y="9671534"/>
            <a:ext cx="3848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受付時間：平日（月～金） </a:t>
            </a:r>
            <a:r>
              <a:rPr kumimoji="1" lang="en-US" altLang="ja-JP" sz="1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9:00</a:t>
            </a:r>
            <a:r>
              <a:rPr kumimoji="1" lang="ja-JP" altLang="en-US" sz="1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16:30</a:t>
            </a:r>
          </a:p>
        </p:txBody>
      </p:sp>
      <p:sp>
        <p:nvSpPr>
          <p:cNvPr id="2" name="テキスト プレースホルダー 97">
            <a:extLst>
              <a:ext uri="{FF2B5EF4-FFF2-40B4-BE49-F238E27FC236}">
                <a16:creationId xmlns:a16="http://schemas.microsoft.com/office/drawing/2014/main" id="{732958C4-5DEE-6F22-94DF-A70EE265D79E}"/>
              </a:ext>
            </a:extLst>
          </p:cNvPr>
          <p:cNvSpPr txBox="1">
            <a:spLocks/>
          </p:cNvSpPr>
          <p:nvPr/>
        </p:nvSpPr>
        <p:spPr>
          <a:xfrm>
            <a:off x="1332501" y="3987042"/>
            <a:ext cx="5546416" cy="511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400" b="0" kern="120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再就職活動に不安や迷いがある人</a:t>
            </a:r>
          </a:p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自分に合った多様な働き方を考えたい人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1C27C3-8D32-7233-159C-BA9562D10AFA}"/>
              </a:ext>
            </a:extLst>
          </p:cNvPr>
          <p:cNvSpPr txBox="1"/>
          <p:nvPr/>
        </p:nvSpPr>
        <p:spPr>
          <a:xfrm>
            <a:off x="1063554" y="2823185"/>
            <a:ext cx="4085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令和</a:t>
            </a:r>
            <a:r>
              <a:rPr kumimoji="1" lang="ja-JP" altLang="en-US" sz="4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８</a:t>
            </a:r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年</a:t>
            </a:r>
            <a:r>
              <a:rPr kumimoji="1" lang="ja-JP" altLang="en-US" sz="4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９</a:t>
            </a:r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4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15</a:t>
            </a:r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日</a:t>
            </a:r>
            <a:r>
              <a:rPr kumimoji="1" lang="en-US" altLang="ja-JP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火</a:t>
            </a:r>
            <a:r>
              <a:rPr kumimoji="1" lang="en-US" altLang="ja-JP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240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BD0DFC5-27F3-E838-F48D-A26C6EFF43B0}"/>
              </a:ext>
            </a:extLst>
          </p:cNvPr>
          <p:cNvSpPr txBox="1"/>
          <p:nvPr/>
        </p:nvSpPr>
        <p:spPr>
          <a:xfrm>
            <a:off x="4970422" y="3049862"/>
            <a:ext cx="214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en-US" altLang="ja-JP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10:00</a:t>
            </a:r>
            <a:r>
              <a:rPr kumimoji="1" lang="ja-JP" altLang="en-US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24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12:00</a:t>
            </a:r>
            <a:endParaRPr kumimoji="1" lang="ja-JP" altLang="en-US" sz="240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FCEF82E-3A28-8986-0C07-375BE3C295F1}"/>
              </a:ext>
            </a:extLst>
          </p:cNvPr>
          <p:cNvGrpSpPr/>
          <p:nvPr/>
        </p:nvGrpSpPr>
        <p:grpSpPr>
          <a:xfrm>
            <a:off x="367936" y="3608309"/>
            <a:ext cx="719695" cy="369332"/>
            <a:chOff x="405027" y="3269129"/>
            <a:chExt cx="719695" cy="369332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A5D608DE-63D9-95BA-A63F-23C3BF17C6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B309A53-005A-1446-C95D-BA79268D68FD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対象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8371C19-151E-2CA3-ED20-6363632C0C27}"/>
              </a:ext>
            </a:extLst>
          </p:cNvPr>
          <p:cNvGrpSpPr/>
          <p:nvPr/>
        </p:nvGrpSpPr>
        <p:grpSpPr>
          <a:xfrm>
            <a:off x="379158" y="4581303"/>
            <a:ext cx="719695" cy="369332"/>
            <a:chOff x="405027" y="3269129"/>
            <a:chExt cx="719695" cy="369332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B421EA07-633A-5399-4DA5-A38837CD1C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26BA2854-0A5E-1179-6393-3CABB3A05D93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内容</a:t>
              </a: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E30E9C8-6B58-5FC6-7211-F856E2A34E32}"/>
              </a:ext>
            </a:extLst>
          </p:cNvPr>
          <p:cNvGrpSpPr/>
          <p:nvPr/>
        </p:nvGrpSpPr>
        <p:grpSpPr>
          <a:xfrm>
            <a:off x="376628" y="5799441"/>
            <a:ext cx="719695" cy="369332"/>
            <a:chOff x="405027" y="3269129"/>
            <a:chExt cx="719695" cy="369332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0F7E9FB0-2650-AB26-5E7F-1A673538EC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F4E3D51C-AC7C-8272-D6D4-AEB2A431483A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定員</a:t>
              </a:r>
            </a:p>
          </p:txBody>
        </p:sp>
      </p:grp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DC5A079-A3F4-AE48-151D-27497BF801F3}"/>
              </a:ext>
            </a:extLst>
          </p:cNvPr>
          <p:cNvSpPr/>
          <p:nvPr/>
        </p:nvSpPr>
        <p:spPr>
          <a:xfrm>
            <a:off x="2249999" y="6019179"/>
            <a:ext cx="2012184" cy="156045"/>
          </a:xfrm>
          <a:prstGeom prst="round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FEA27F4-FC3F-20DE-405C-1DAB12172D0D}"/>
              </a:ext>
            </a:extLst>
          </p:cNvPr>
          <p:cNvSpPr txBox="1"/>
          <p:nvPr/>
        </p:nvSpPr>
        <p:spPr>
          <a:xfrm>
            <a:off x="1173939" y="5790142"/>
            <a:ext cx="3300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３０名　事前予約先着順！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B87CBA1-EC37-10BD-5349-1E4DCDBB6D53}"/>
              </a:ext>
            </a:extLst>
          </p:cNvPr>
          <p:cNvGrpSpPr/>
          <p:nvPr/>
        </p:nvGrpSpPr>
        <p:grpSpPr>
          <a:xfrm>
            <a:off x="369320" y="6327105"/>
            <a:ext cx="719695" cy="369332"/>
            <a:chOff x="405027" y="3269129"/>
            <a:chExt cx="719695" cy="369332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AFAD2ECF-C676-CF1B-716D-75C56EBE6F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CADCDE97-DC43-0743-20D5-2D0649C153AE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場所</a:t>
              </a:r>
            </a:p>
          </p:txBody>
        </p:sp>
      </p:grpSp>
      <p:sp>
        <p:nvSpPr>
          <p:cNvPr id="29" name="Text Box 16">
            <a:extLst>
              <a:ext uri="{FF2B5EF4-FFF2-40B4-BE49-F238E27FC236}">
                <a16:creationId xmlns:a16="http://schemas.microsoft.com/office/drawing/2014/main" id="{8DA43AB5-913D-52C2-5E1E-919A502AB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040" y="7999204"/>
            <a:ext cx="3443548" cy="91106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4295" tIns="8890" rIns="74295" bIns="8890" anchor="ctr" anchorCtr="1">
            <a:noAutofit/>
          </a:bodyPr>
          <a:lstStyle>
            <a:lvl1pPr marL="285750" indent="-285750" defTabSz="960438">
              <a:spcBef>
                <a:spcPct val="20000"/>
              </a:spcBef>
              <a:buSzPct val="10000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defTabSz="960438">
              <a:spcBef>
                <a:spcPct val="20000"/>
              </a:spcBef>
              <a:buSzPct val="10000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defTabSz="960438">
              <a:spcBef>
                <a:spcPct val="20000"/>
              </a:spcBef>
              <a:buSzPct val="10000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defTabSz="960438">
              <a:spcBef>
                <a:spcPct val="20000"/>
              </a:spcBef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defTabSz="960438">
              <a:spcBef>
                <a:spcPct val="20000"/>
              </a:spcBef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本セミナーに参加を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希望する人は電話ま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たは右記</a:t>
            </a:r>
            <a:r>
              <a: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メールでお申し込み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ください。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en-US" altLang="ja-JP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lang="en-US" altLang="ja-JP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4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申込受付開始</a:t>
            </a:r>
            <a:endParaRPr lang="en-US" altLang="ja-JP" sz="2400" dirty="0">
              <a:solidFill>
                <a:srgbClr val="FFC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6FC7ECD4-8310-FB1F-F6BC-B7EEAD44AC07}"/>
              </a:ext>
            </a:extLst>
          </p:cNvPr>
          <p:cNvGrpSpPr/>
          <p:nvPr/>
        </p:nvGrpSpPr>
        <p:grpSpPr>
          <a:xfrm>
            <a:off x="645811" y="7262807"/>
            <a:ext cx="3357532" cy="369332"/>
            <a:chOff x="454534" y="8042115"/>
            <a:chExt cx="3002267" cy="369332"/>
          </a:xfrm>
        </p:grpSpPr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99FC13E3-99A0-183B-15D4-3FEBEFA3C5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6866" y="8045599"/>
              <a:ext cx="2424933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184861AD-0C7A-96B9-5584-600D308A819F}"/>
                </a:ext>
              </a:extLst>
            </p:cNvPr>
            <p:cNvSpPr txBox="1"/>
            <p:nvPr/>
          </p:nvSpPr>
          <p:spPr>
            <a:xfrm>
              <a:off x="454534" y="8042115"/>
              <a:ext cx="30022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申し込み・お問い合わせ</a:t>
              </a:r>
            </a:p>
          </p:txBody>
        </p:sp>
      </p:grpSp>
      <p:pic>
        <p:nvPicPr>
          <p:cNvPr id="48" name="図 47">
            <a:extLst>
              <a:ext uri="{FF2B5EF4-FFF2-40B4-BE49-F238E27FC236}">
                <a16:creationId xmlns:a16="http://schemas.microsoft.com/office/drawing/2014/main" id="{4A5F02D1-69F7-40E0-B271-589B719088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4465" y="7044672"/>
            <a:ext cx="3261937" cy="2418808"/>
          </a:xfrm>
          <a:prstGeom prst="rect">
            <a:avLst/>
          </a:prstGeom>
          <a:ln w="12700">
            <a:solidFill>
              <a:srgbClr val="7030A0"/>
            </a:solidFill>
          </a:ln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18B385-FA72-4636-9B21-9A060E1AFC4F}"/>
              </a:ext>
            </a:extLst>
          </p:cNvPr>
          <p:cNvSpPr txBox="1"/>
          <p:nvPr/>
        </p:nvSpPr>
        <p:spPr>
          <a:xfrm rot="20864934">
            <a:off x="3661950" y="6863924"/>
            <a:ext cx="1055435" cy="490776"/>
          </a:xfrm>
          <a:prstGeom prst="horizontalScroll">
            <a:avLst/>
          </a:prstGeom>
          <a:solidFill>
            <a:srgbClr val="FCE0EE"/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kumimoji="1" lang="ja-JP" altLang="en-US" b="1" dirty="0">
                <a:solidFill>
                  <a:srgbClr val="7030A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rPr>
              <a:t>ＭＡＰ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E593DA-5A5E-2E50-1730-97C21BF1F6F7}"/>
              </a:ext>
            </a:extLst>
          </p:cNvPr>
          <p:cNvGrpSpPr/>
          <p:nvPr/>
        </p:nvGrpSpPr>
        <p:grpSpPr>
          <a:xfrm>
            <a:off x="358135" y="3046086"/>
            <a:ext cx="719695" cy="369332"/>
            <a:chOff x="405027" y="3269129"/>
            <a:chExt cx="719695" cy="369332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FB5C254A-28D9-9F49-E405-15ADC3B5FDE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FAC91F1-DD06-5448-D194-B8A1B74E99DF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日時</a:t>
              </a:r>
            </a:p>
          </p:txBody>
        </p:sp>
      </p:grpSp>
      <p:pic>
        <p:nvPicPr>
          <p:cNvPr id="38" name="図 37">
            <a:extLst>
              <a:ext uri="{FF2B5EF4-FFF2-40B4-BE49-F238E27FC236}">
                <a16:creationId xmlns:a16="http://schemas.microsoft.com/office/drawing/2014/main" id="{1A102DC1-47E2-926C-E681-8611BEFE55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539" y="7640203"/>
            <a:ext cx="1228005" cy="122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45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707" y="-16576"/>
            <a:ext cx="7560000" cy="626302"/>
          </a:xfrm>
          <a:prstGeom prst="rect">
            <a:avLst/>
          </a:prstGeom>
          <a:pattFill prst="diagBrick">
            <a:fgClr>
              <a:schemeClr val="bg1"/>
            </a:fgClr>
            <a:bgClr>
              <a:srgbClr val="CA90F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3409" y="2625610"/>
            <a:ext cx="7563084" cy="8066203"/>
          </a:xfrm>
          <a:prstGeom prst="rect">
            <a:avLst/>
          </a:prstGeom>
          <a:pattFill prst="diagBrick">
            <a:fgClr>
              <a:schemeClr val="bg1"/>
            </a:fgClr>
            <a:bgClr>
              <a:srgbClr val="CA90F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03025" y="2819587"/>
            <a:ext cx="6950215" cy="7065970"/>
          </a:xfrm>
          <a:prstGeom prst="roundRect">
            <a:avLst>
              <a:gd name="adj" fmla="val 37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星 7 4"/>
          <p:cNvSpPr/>
          <p:nvPr/>
        </p:nvSpPr>
        <p:spPr>
          <a:xfrm rot="480835">
            <a:off x="5483358" y="87404"/>
            <a:ext cx="1867698" cy="1316699"/>
          </a:xfrm>
          <a:prstGeom prst="star7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912638" y="454066"/>
            <a:ext cx="1056040" cy="792395"/>
          </a:xfrm>
          <a:prstGeom prst="roundRect">
            <a:avLst>
              <a:gd name="adj" fmla="val 4421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761" tIns="8228" rIns="68761" bIns="8228" anchor="ctr"/>
          <a:lstStyle>
            <a:lvl1pPr defTabSz="846138">
              <a:spcBef>
                <a:spcPct val="20000"/>
              </a:spcBef>
              <a:buSzPct val="10000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defTabSz="846138">
              <a:spcBef>
                <a:spcPct val="20000"/>
              </a:spcBef>
              <a:buSzPct val="10000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defTabSz="846138">
              <a:spcBef>
                <a:spcPct val="20000"/>
              </a:spcBef>
              <a:buSzPct val="10000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defTabSz="846138">
              <a:spcBef>
                <a:spcPct val="20000"/>
              </a:spcBef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defTabSz="846138">
              <a:spcBef>
                <a:spcPct val="20000"/>
              </a:spcBef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defTabSz="8461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defTabSz="8461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defTabSz="8461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defTabSz="8461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marR="0" lvl="0" indent="0" algn="ctr" defTabSz="84613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完全予約制</a:t>
            </a:r>
          </a:p>
          <a:p>
            <a:pPr marL="0" marR="0" lvl="0" indent="0" algn="ctr" defTabSz="84613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参加費無料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6" name="テキスト プレースホルダー 76"/>
          <p:cNvSpPr txBox="1">
            <a:spLocks/>
          </p:cNvSpPr>
          <p:nvPr/>
        </p:nvSpPr>
        <p:spPr>
          <a:xfrm>
            <a:off x="-3409" y="875373"/>
            <a:ext cx="7563084" cy="1508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8000" b="1" kern="1200">
                <a:solidFill>
                  <a:srgbClr val="37587D"/>
                </a:solidFill>
                <a:effectLst>
                  <a:glow rad="2032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glow rad="203200">
                    <a:sysClr val="window" lastClr="FFFFFF"/>
                  </a:glow>
                </a:effectLst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就職に向けた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glow rad="203200">
                  <a:sysClr val="window" lastClr="FFFFFF"/>
                </a:glow>
              </a:effectLst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glow rad="203200">
                    <a:sysClr val="window" lastClr="FFFFFF"/>
                  </a:glow>
                </a:effectLst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生活・就労に関する出張相談</a:t>
            </a:r>
          </a:p>
        </p:txBody>
      </p:sp>
      <p:sp>
        <p:nvSpPr>
          <p:cNvPr id="42" name="Text Box 4"/>
          <p:cNvSpPr>
            <a:spLocks noChangeArrowheads="1"/>
          </p:cNvSpPr>
          <p:nvPr/>
        </p:nvSpPr>
        <p:spPr bwMode="auto">
          <a:xfrm>
            <a:off x="-38879" y="2146741"/>
            <a:ext cx="7694638" cy="533927"/>
          </a:xfrm>
          <a:prstGeom prst="rect">
            <a:avLst/>
          </a:prstGeom>
          <a:noFill/>
          <a:ln w="12600" algn="ctr">
            <a:noFill/>
            <a:miter lim="800000"/>
            <a:headEnd/>
            <a:tailEnd/>
          </a:ln>
        </p:spPr>
        <p:txBody>
          <a:bodyPr wrap="square" lIns="72000" tIns="8640" rIns="72000" bIns="8640" anchor="ctr" anchorCtr="1">
            <a:noAutofit/>
          </a:bodyPr>
          <a:lstStyle>
            <a:lvl1pPr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625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就職や生活に関するお悩みについて、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200"/>
              </a:lnSpc>
              <a:spcBef>
                <a:spcPts val="625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相談員が１対１で相談を受け付けます。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343430" y="4725069"/>
            <a:ext cx="5782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同日開催のセミナー参加者</a:t>
            </a: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281394"/>
              </p:ext>
            </p:extLst>
          </p:nvPr>
        </p:nvGraphicFramePr>
        <p:xfrm>
          <a:off x="1448808" y="3115907"/>
          <a:ext cx="4326349" cy="1462904"/>
        </p:xfrm>
        <a:graphic>
          <a:graphicData uri="http://schemas.openxmlformats.org/drawingml/2006/table">
            <a:tbl>
              <a:tblPr firstRow="1" bandRow="1"/>
              <a:tblGrid>
                <a:gridCol w="236123">
                  <a:extLst>
                    <a:ext uri="{9D8B030D-6E8A-4147-A177-3AD203B41FA5}">
                      <a16:colId xmlns:a16="http://schemas.microsoft.com/office/drawing/2014/main" val="1831400513"/>
                    </a:ext>
                  </a:extLst>
                </a:gridCol>
                <a:gridCol w="3854103">
                  <a:extLst>
                    <a:ext uri="{9D8B030D-6E8A-4147-A177-3AD203B41FA5}">
                      <a16:colId xmlns:a16="http://schemas.microsoft.com/office/drawing/2014/main" val="3428645572"/>
                    </a:ext>
                  </a:extLst>
                </a:gridCol>
                <a:gridCol w="236123">
                  <a:extLst>
                    <a:ext uri="{9D8B030D-6E8A-4147-A177-3AD203B41FA5}">
                      <a16:colId xmlns:a16="http://schemas.microsoft.com/office/drawing/2014/main" val="2971205751"/>
                    </a:ext>
                  </a:extLst>
                </a:gridCol>
              </a:tblGrid>
              <a:tr h="351450">
                <a:tc rowSpan="4">
                  <a:txBody>
                    <a:bodyPr/>
                    <a:lstStyle/>
                    <a:p>
                      <a:endParaRPr kumimoji="1" lang="ja-JP" altLang="en-US" dirty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iagBrick">
                      <a:fgClr>
                        <a:schemeClr val="bg1"/>
                      </a:fgClr>
                      <a:bgClr>
                        <a:srgbClr val="CA90FA"/>
                      </a:bgClr>
                    </a:pattFill>
                  </a:tcPr>
                </a:tc>
                <a:tc>
                  <a:txBody>
                    <a:bodyPr/>
                    <a:lstStyle>
                      <a:lvl1pPr marL="0" algn="l" defTabSz="755934" rtl="0" eaLnBrk="0" latinLnBrk="0" hangingPunct="0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377967" algn="l" defTabSz="755934" rtl="0" eaLnBrk="0" latinLnBrk="0" hangingPunct="0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755934" algn="l" defTabSz="755934" rtl="0" eaLnBrk="0" latinLnBrk="0" hangingPunct="0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133902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511869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1889836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267803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2645771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023738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① </a:t>
                      </a: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１３：３０～１４：００</a:t>
                      </a:r>
                    </a:p>
                  </a:txBody>
                  <a:tcPr marL="91429" marR="91429" marT="45703" marB="45703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dirty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iagBrick">
                      <a:fgClr>
                        <a:schemeClr val="bg1"/>
                      </a:fgClr>
                      <a:bgClr>
                        <a:srgbClr val="CA90FA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689916649"/>
                  </a:ext>
                </a:extLst>
              </a:tr>
              <a:tr h="35145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755934" rtl="0" eaLnBrk="0" latinLnBrk="0" hangingPunct="0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377967" algn="l" defTabSz="755934" rtl="0" eaLnBrk="0" latinLnBrk="0" hangingPunct="0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755934" algn="l" defTabSz="755934" rtl="0" eaLnBrk="0" latinLnBrk="0" hangingPunct="0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133902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511869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1889836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267803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2645771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023738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② １４：１０～１４：４０</a:t>
                      </a:r>
                    </a:p>
                  </a:txBody>
                  <a:tcPr marL="91429" marR="91429" marT="45703" marB="45703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11260"/>
                  </a:ext>
                </a:extLst>
              </a:tr>
              <a:tr h="35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755934" rtl="0" eaLnBrk="0" latinLnBrk="0" hangingPunct="0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377967" algn="l" defTabSz="755934" rtl="0" eaLnBrk="0" latinLnBrk="0" hangingPunct="0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755934" algn="l" defTabSz="755934" rtl="0" eaLnBrk="0" latinLnBrk="0" hangingPunct="0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133902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511869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1889836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267803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2645771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023738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③ １４：５０～１５：２０</a:t>
                      </a:r>
                    </a:p>
                  </a:txBody>
                  <a:tcPr marL="91429" marR="91429" marT="45703" marB="45703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678272"/>
                  </a:ext>
                </a:extLst>
              </a:tr>
              <a:tr h="35145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755934" rtl="0" eaLnBrk="0" latinLnBrk="0" hangingPunct="0">
                        <a:spcBef>
                          <a:spcPct val="20000"/>
                        </a:spcBef>
                        <a:defRPr kumimoji="1" sz="2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377967" algn="l" defTabSz="755934" rtl="0" eaLnBrk="0" latinLnBrk="0" hangingPunct="0">
                        <a:spcBef>
                          <a:spcPct val="20000"/>
                        </a:spcBef>
                        <a:defRPr kumimoji="1" sz="2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755934" algn="l" defTabSz="755934" rtl="0" eaLnBrk="0" latinLnBrk="0" hangingPunct="0">
                        <a:spcBef>
                          <a:spcPct val="20000"/>
                        </a:spcBef>
                        <a:defRPr kumimoji="1"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133902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511869" algn="l" defTabSz="755934" rtl="0" eaLnBrk="0" latinLnBrk="0" hangingPunct="0">
                        <a:spcBef>
                          <a:spcPct val="20000"/>
                        </a:spcBef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1889836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267803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2645771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023738" algn="l" defTabSz="755934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100000"/>
                        <a:defRPr kumimoji="1" sz="1488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④ １５：３０～１６：００</a:t>
                      </a:r>
                    </a:p>
                  </a:txBody>
                  <a:tcPr marL="91429" marR="91429" marT="45703" marB="45703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655587"/>
                  </a:ext>
                </a:extLst>
              </a:tr>
            </a:tbl>
          </a:graphicData>
        </a:graphic>
      </p:graphicFrame>
      <p:pic>
        <p:nvPicPr>
          <p:cNvPr id="31" name="図 3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172" t="-16886" r="-20816" b="-21001"/>
          <a:stretch/>
        </p:blipFill>
        <p:spPr>
          <a:xfrm>
            <a:off x="102426" y="553176"/>
            <a:ext cx="1019897" cy="985095"/>
          </a:xfrm>
          <a:prstGeom prst="ellipse">
            <a:avLst/>
          </a:prstGeom>
        </p:spPr>
      </p:pic>
      <p:sp>
        <p:nvSpPr>
          <p:cNvPr id="34" name="テキスト プレースホルダー 84"/>
          <p:cNvSpPr txBox="1">
            <a:spLocks/>
          </p:cNvSpPr>
          <p:nvPr/>
        </p:nvSpPr>
        <p:spPr>
          <a:xfrm>
            <a:off x="303025" y="110249"/>
            <a:ext cx="4132327" cy="435808"/>
          </a:xfrm>
          <a:prstGeom prst="rect">
            <a:avLst/>
          </a:prstGeom>
          <a:solidFill>
            <a:schemeClr val="bg1"/>
          </a:solidFill>
        </p:spPr>
        <p:txBody>
          <a:bodyPr spcFirstLastPara="1" vert="horz" lIns="91440" tIns="45720" rIns="91440" bIns="45720" numCol="1" rtlCol="0">
            <a:prstTxWarp prst="textNoShape">
              <a:avLst/>
            </a:prstTxWarp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2800" b="0" kern="120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55934" rtl="0" eaLnBrk="1" fontAlgn="auto" latinLnBrk="0" hangingPunct="1">
              <a:lnSpc>
                <a:spcPts val="1200"/>
              </a:lnSpc>
              <a:spcBef>
                <a:spcPts val="3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主催：白井市、千葉県ジョブサポートセンター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755934" rtl="0" eaLnBrk="1" fontAlgn="auto" latinLnBrk="0" hangingPunct="1">
              <a:lnSpc>
                <a:spcPts val="1200"/>
              </a:lnSpc>
              <a:spcBef>
                <a:spcPts val="3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共催：鎌ケ谷市、印西市、我孫子市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Text Box 4"/>
          <p:cNvSpPr>
            <a:spLocks noChangeArrowheads="1"/>
          </p:cNvSpPr>
          <p:nvPr/>
        </p:nvSpPr>
        <p:spPr bwMode="auto">
          <a:xfrm>
            <a:off x="1169856" y="5012639"/>
            <a:ext cx="5630926" cy="595895"/>
          </a:xfrm>
          <a:prstGeom prst="rect">
            <a:avLst/>
          </a:prstGeom>
          <a:noFill/>
          <a:ln w="12600" algn="ctr">
            <a:noFill/>
            <a:miter lim="800000"/>
            <a:headEnd/>
            <a:tailEnd/>
          </a:ln>
        </p:spPr>
        <p:txBody>
          <a:bodyPr wrap="square" lIns="72000" tIns="8640" rIns="72000" bIns="8640" anchor="ctr" anchorCtr="1">
            <a:noAutofit/>
          </a:bodyPr>
          <a:lstStyle>
            <a:lvl1pPr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625"/>
              </a:spcBef>
              <a:spcAft>
                <a:spcPts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この出張相談は、</a:t>
            </a:r>
            <a:r>
              <a:rPr kumimoji="1" lang="ja-JP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雇用保険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の求職活動実績の対象外です。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256218" y="6832504"/>
            <a:ext cx="32226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白井駅から徒歩１５分</a:t>
            </a:r>
            <a:endParaRPr kumimoji="1" lang="en-US" altLang="ja-JP" sz="1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256218" y="6602370"/>
            <a:ext cx="18538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白井市復１１２３</a:t>
            </a:r>
            <a:endParaRPr kumimoji="1" lang="en-US" altLang="ja-JP" sz="1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224604" y="6332227"/>
            <a:ext cx="417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市役所東庁舎１階　会議室１０１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85837" y="9061965"/>
            <a:ext cx="2630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白井市産業振興課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94856" y="9388423"/>
            <a:ext cx="2611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047-401-4641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026415" y="9561856"/>
            <a:ext cx="3222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受付時間：平日 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9:00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16:30</a:t>
            </a:r>
          </a:p>
        </p:txBody>
      </p:sp>
      <p:sp>
        <p:nvSpPr>
          <p:cNvPr id="58" name="Text Box 31"/>
          <p:cNvSpPr>
            <a:spLocks noChangeArrowheads="1"/>
          </p:cNvSpPr>
          <p:nvPr/>
        </p:nvSpPr>
        <p:spPr bwMode="auto">
          <a:xfrm>
            <a:off x="185016" y="10111609"/>
            <a:ext cx="6413764" cy="39887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  <a:effectLst/>
        </p:spPr>
        <p:txBody>
          <a:bodyPr/>
          <a:lstStyle>
            <a:lvl1pPr>
              <a:spcBef>
                <a:spcPct val="20000"/>
              </a:spcBef>
              <a:buSzPct val="10000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千葉県ジョブサポートセンターは、千葉県と国（ハローワーク）が協力して、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再就職に向けた様々な支援をワンストップで行う「総合支援施設」です。</a:t>
            </a:r>
            <a:r>
              <a:rPr kumimoji="1" lang="en-US" altLang="ja-JP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https://www.chiba-job.com/</a:t>
            </a:r>
          </a:p>
        </p:txBody>
      </p:sp>
      <p:pic>
        <p:nvPicPr>
          <p:cNvPr id="64" name="図 63">
            <a:extLst>
              <a:ext uri="{FF2B5EF4-FFF2-40B4-BE49-F238E27FC236}">
                <a16:creationId xmlns:a16="http://schemas.microsoft.com/office/drawing/2014/main" id="{FCCC8A83-0E80-4CCD-A088-2314574FE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1650" y="9975421"/>
            <a:ext cx="585880" cy="585880"/>
          </a:xfrm>
          <a:prstGeom prst="rect">
            <a:avLst/>
          </a:prstGeom>
          <a:ln>
            <a:noFill/>
          </a:ln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ED848A-34A9-E9FD-1758-0F82EA596E7C}"/>
              </a:ext>
            </a:extLst>
          </p:cNvPr>
          <p:cNvGrpSpPr/>
          <p:nvPr/>
        </p:nvGrpSpPr>
        <p:grpSpPr>
          <a:xfrm>
            <a:off x="469804" y="3173115"/>
            <a:ext cx="719695" cy="369332"/>
            <a:chOff x="405027" y="3269129"/>
            <a:chExt cx="719695" cy="369332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FB53AA5D-7638-DFC9-4630-29232B8E33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69215BBD-91CE-95FA-0074-B1CCE10807ED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時間</a:t>
              </a:r>
            </a:p>
          </p:txBody>
        </p:sp>
      </p:grpSp>
      <p:sp>
        <p:nvSpPr>
          <p:cNvPr id="7" name="Text Box 16">
            <a:extLst>
              <a:ext uri="{FF2B5EF4-FFF2-40B4-BE49-F238E27FC236}">
                <a16:creationId xmlns:a16="http://schemas.microsoft.com/office/drawing/2014/main" id="{FBA824EB-3E77-C6A7-255B-D6F9BE2D1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85" y="8251334"/>
            <a:ext cx="3148939" cy="7154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4295" tIns="8890" rIns="74295" bIns="8890" anchor="ctr" anchorCtr="1">
            <a:noAutofit/>
          </a:bodyPr>
          <a:lstStyle>
            <a:lvl1pPr marL="285750" indent="-285750" defTabSz="960438">
              <a:spcBef>
                <a:spcPct val="20000"/>
              </a:spcBef>
              <a:buSzPct val="100000"/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defTabSz="960438">
              <a:spcBef>
                <a:spcPct val="20000"/>
              </a:spcBef>
              <a:buSzPct val="100000"/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defTabSz="960438">
              <a:spcBef>
                <a:spcPct val="20000"/>
              </a:spcBef>
              <a:buSzPct val="100000"/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defTabSz="960438">
              <a:spcBef>
                <a:spcPct val="20000"/>
              </a:spcBef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defTabSz="960438">
              <a:spcBef>
                <a:spcPct val="20000"/>
              </a:spcBef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出張相談を希望する人は</a:t>
            </a:r>
            <a:r>
              <a:rPr kumimoji="1" lang="ja-JP" altLang="en-US" sz="135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電話</a:t>
            </a: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で</a:t>
            </a:r>
            <a:endParaRPr kumimoji="1" lang="en-US" altLang="ja-JP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13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お申し込みください</a:t>
            </a: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ja-JP" altLang="en-US" sz="20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en-US" altLang="ja-JP" sz="20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/3(</a:t>
            </a:r>
            <a:r>
              <a:rPr lang="ja-JP" altLang="en-US" sz="20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0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申込受付開始</a:t>
            </a:r>
            <a:endParaRPr lang="en-US" altLang="ja-JP" sz="2000" dirty="0">
              <a:solidFill>
                <a:srgbClr val="FFC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C415201-9A1F-4AC0-4F23-7EE38BFC4F70}"/>
              </a:ext>
            </a:extLst>
          </p:cNvPr>
          <p:cNvGrpSpPr/>
          <p:nvPr/>
        </p:nvGrpSpPr>
        <p:grpSpPr>
          <a:xfrm>
            <a:off x="370781" y="7658371"/>
            <a:ext cx="2828749" cy="646331"/>
            <a:chOff x="454535" y="8042115"/>
            <a:chExt cx="2496772" cy="646331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4032AED4-6158-A1D0-39E8-C1DF1598ED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6866" y="8045599"/>
              <a:ext cx="2424933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E25856D-59D1-2587-B5FE-C5D2ED09DCD6}"/>
                </a:ext>
              </a:extLst>
            </p:cNvPr>
            <p:cNvSpPr txBox="1"/>
            <p:nvPr/>
          </p:nvSpPr>
          <p:spPr>
            <a:xfrm>
              <a:off x="454535" y="8042115"/>
              <a:ext cx="24967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申し込み・お問い合わせ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87509E3-088B-4C2B-0F63-22A550F54E0F}"/>
              </a:ext>
            </a:extLst>
          </p:cNvPr>
          <p:cNvGrpSpPr/>
          <p:nvPr/>
        </p:nvGrpSpPr>
        <p:grpSpPr>
          <a:xfrm>
            <a:off x="503251" y="6318785"/>
            <a:ext cx="719695" cy="369332"/>
            <a:chOff x="405027" y="3269129"/>
            <a:chExt cx="719695" cy="369332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81527B1E-3E0C-7876-13F3-DD8EDB58FD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7CEDE7A-DBEF-BD7C-0DC2-BFAF15593CCC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場所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AF439BA-4BA6-E18F-9483-162021DD393A}"/>
              </a:ext>
            </a:extLst>
          </p:cNvPr>
          <p:cNvGrpSpPr/>
          <p:nvPr/>
        </p:nvGrpSpPr>
        <p:grpSpPr>
          <a:xfrm>
            <a:off x="484758" y="4734516"/>
            <a:ext cx="719695" cy="369332"/>
            <a:chOff x="405027" y="3269129"/>
            <a:chExt cx="719695" cy="369332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F78BD3BB-AB4B-EF26-CCFF-25D1D30088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2E5EF87-50D1-BC29-B0F9-D1CD938DA9B1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対象</a:t>
              </a: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FFB6A8BD-73E9-75D3-CB1B-82A29BE42670}"/>
              </a:ext>
            </a:extLst>
          </p:cNvPr>
          <p:cNvGrpSpPr/>
          <p:nvPr/>
        </p:nvGrpSpPr>
        <p:grpSpPr>
          <a:xfrm>
            <a:off x="484758" y="5654491"/>
            <a:ext cx="719695" cy="369332"/>
            <a:chOff x="405027" y="3269129"/>
            <a:chExt cx="719695" cy="369332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F6550D17-028B-9BC9-E901-9FF0DBAEA4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3520" y="3271991"/>
              <a:ext cx="624231" cy="349145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2AB14E8-439D-7458-CCB2-07251C38FBD6}"/>
                </a:ext>
              </a:extLst>
            </p:cNvPr>
            <p:cNvSpPr txBox="1"/>
            <p:nvPr/>
          </p:nvSpPr>
          <p:spPr>
            <a:xfrm>
              <a:off x="405027" y="3269129"/>
              <a:ext cx="719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kumimoji="1" lang="ja-JP" altLang="en-US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定員</a:t>
              </a:r>
            </a:p>
          </p:txBody>
        </p:sp>
      </p:grp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65A1825-923C-4A2F-8804-A0FD7155F533}"/>
              </a:ext>
            </a:extLst>
          </p:cNvPr>
          <p:cNvSpPr/>
          <p:nvPr/>
        </p:nvSpPr>
        <p:spPr>
          <a:xfrm>
            <a:off x="3061570" y="5884347"/>
            <a:ext cx="2012184" cy="156045"/>
          </a:xfrm>
          <a:prstGeom prst="round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93BC940-399F-9266-290D-0CCA21D01EDE}"/>
              </a:ext>
            </a:extLst>
          </p:cNvPr>
          <p:cNvSpPr txBox="1"/>
          <p:nvPr/>
        </p:nvSpPr>
        <p:spPr>
          <a:xfrm>
            <a:off x="1467490" y="5646097"/>
            <a:ext cx="6109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各時間１名</a:t>
            </a:r>
            <a:r>
              <a:rPr kumimoji="1" lang="ja-JP" altLang="en-US" sz="2000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事前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予約先着順！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FE2866A-C614-48FB-9B1E-2DD963506577}"/>
              </a:ext>
            </a:extLst>
          </p:cNvPr>
          <p:cNvGrpSpPr/>
          <p:nvPr/>
        </p:nvGrpSpPr>
        <p:grpSpPr>
          <a:xfrm>
            <a:off x="3352701" y="6851156"/>
            <a:ext cx="3504653" cy="2508279"/>
            <a:chOff x="3352701" y="6934282"/>
            <a:chExt cx="3504653" cy="2508279"/>
          </a:xfrm>
        </p:grpSpPr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A2135E4D-0CA9-45AA-A623-7710A56DC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95417" y="7023753"/>
              <a:ext cx="3261937" cy="2418808"/>
            </a:xfrm>
            <a:prstGeom prst="rect">
              <a:avLst/>
            </a:prstGeom>
            <a:ln w="12700">
              <a:solidFill>
                <a:srgbClr val="7030A0"/>
              </a:solidFill>
            </a:ln>
          </p:spPr>
        </p:pic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468DD587-D328-46F3-AE14-7BDDAE8A903D}"/>
                </a:ext>
              </a:extLst>
            </p:cNvPr>
            <p:cNvSpPr txBox="1"/>
            <p:nvPr/>
          </p:nvSpPr>
          <p:spPr>
            <a:xfrm rot="20864934">
              <a:off x="3352701" y="6934282"/>
              <a:ext cx="1055435" cy="490776"/>
            </a:xfrm>
            <a:prstGeom prst="horizontalScroll">
              <a:avLst/>
            </a:prstGeom>
            <a:solidFill>
              <a:srgbClr val="FCE0EE"/>
            </a:solidFill>
            <a:ln w="1270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kumimoji="1" lang="ja-JP" altLang="en-US" b="1" dirty="0">
                  <a:solidFill>
                    <a:srgbClr val="7030A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  <a:cs typeface="メイリオ" panose="020B0604030504040204" pitchFamily="50" charset="-128"/>
                </a:rPr>
                <a:t>ＭＡＰ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1183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defTabSz="914400">
          <a:defRPr kumimoji="1" sz="1400" b="1" dirty="0">
            <a:solidFill>
              <a:srgbClr val="F61C5A"/>
            </a:solidFill>
            <a:latin typeface="游明朝" panose="02020400000000000000" pitchFamily="18" charset="-128"/>
            <a:ea typeface="游明朝" panose="02020400000000000000" pitchFamily="18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pct5">
          <a:fgClr>
            <a:schemeClr val="bg1"/>
          </a:fgClr>
          <a:bgClr>
            <a:srgbClr val="F7A3CD"/>
          </a:bgClr>
        </a:patt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defTabSz="914400">
          <a:defRPr kumimoji="1" b="1" dirty="0">
            <a:solidFill>
              <a:srgbClr val="F61C5A"/>
            </a:solidFill>
            <a:latin typeface="游明朝" panose="02020400000000000000" pitchFamily="18" charset="-128"/>
            <a:ea typeface="游明朝" panose="02020400000000000000" pitchFamily="18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1195</TotalTime>
  <Words>415</Words>
  <Application>Microsoft Office PowerPoint</Application>
  <PresentationFormat>ユーザー設定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HG創英角ﾎﾟｯﾌﾟ体</vt:lpstr>
      <vt:lpstr>UD デジタル 教科書体 NK-R</vt:lpstr>
      <vt:lpstr>メイリオ</vt:lpstr>
      <vt:lpstr>游ゴシック</vt:lpstr>
      <vt:lpstr>游明朝</vt:lpstr>
      <vt:lpstr>Arial</vt:lpstr>
      <vt:lpstr>Calibri</vt:lpstr>
      <vt:lpstr>Wingdings</vt:lpstr>
      <vt:lpstr>Office テーマ</vt:lpstr>
      <vt:lpstr>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biztel</dc:creator>
  <cp:lastModifiedBy>2462440</cp:lastModifiedBy>
  <cp:revision>125</cp:revision>
  <cp:lastPrinted>2026-06-25T05:28:00Z</cp:lastPrinted>
  <dcterms:created xsi:type="dcterms:W3CDTF">2017-07-31T10:46:25Z</dcterms:created>
  <dcterms:modified xsi:type="dcterms:W3CDTF">2026-06-25T05:28:42Z</dcterms:modified>
</cp:coreProperties>
</file>